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0D1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CACBCD8-E767-4D6B-B117-1685D594D90F}" v="10" dt="2025-06-06T11:33:35.57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A7A61-34B5-2F05-916D-2379A2AEA7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C4FF36-09EA-0977-8E4C-2768A34E47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EF27F4-4DDB-89E9-5435-6D7D6B1E4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36DF99-4E80-1A46-40A1-06B3AD60F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EB7F7E-2042-839C-BFDA-04344FB1A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652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37EBC-B5A4-FBED-6B45-46DF702EA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C9DB4-BBB9-D321-4FD0-0E63DCEEC4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E38484-5B54-C092-121F-8D2A74C07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FB66FA-DD9F-4E95-1178-3DE6D0D0D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AEE859-78A0-4572-7366-95C7DAF65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792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4FFE5-4350-C642-EB1A-A6F6E29EF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4CDC9A-DDA3-54E8-DCF7-5263DC3F5C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AEBC11-F0B8-4D78-0FE9-00415508E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23D1E9-91C9-DC0E-58E8-9C3A8BB25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E5C00-A8BA-C5CB-1619-ECD0F519F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467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71A13-D344-17A4-592D-BCAAB5CA4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87EA9-4E7E-B4FB-727E-B0F157922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54C6E7-4AFF-21E1-A1B1-76246D6E1E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D150E7-A260-DE67-121D-44BB72128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1DE5C4-CDCF-E440-777B-D105E4FF2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8EE232-A411-46FA-53E2-065BB8B94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162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7315E-82B5-E015-E5B6-904D804F8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6EB3F1-C5D5-2CA5-40EA-5F49FF5AC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263F5B-2F8D-F0F2-086B-4FD7C38095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574444-3A68-757E-B392-241EAAAD06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AB902F-1082-9A4B-6D56-7D46B8BB1D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345D27-6C85-F7DE-AD30-3995BE0D3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FB04EF-18D1-F65D-F3FA-69FE4C28C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72BC99-096C-7697-B86B-42332CFC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509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AAF0D-18F0-B82E-2D40-BBD72A8E9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650634-542D-A55D-4E14-0073CFD35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584EAE-6473-313C-ABC0-7891F0E1A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CFEF1B-BA23-7C5E-22F9-90279FF02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604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C33963-020C-04E0-0AA6-84A023D8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E53D13-5C94-8E57-5320-9A07B392E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87E4D5-6B43-2302-23EE-3FDA2C765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88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90ABC-992C-A8A5-A857-E052C1310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53A47E-362B-18C8-9BD0-2ED32549D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02BE0E-2668-2336-2C57-04ED606CC7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E5B597-30F2-3BEB-FC7E-DBC89F4CF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4306C4-DCEA-7191-B8CC-6AB520ADB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D64348-8E1D-37B5-6FCD-45E382320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74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A3B79-BF71-3032-1389-E81E5A5EE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B039B8-286B-7768-09E3-7756253D52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0A0D3-9498-6536-765A-FC705F1157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46D119-ECCC-4FC6-09E9-8F34631B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273B77-E17F-D497-0F10-C497229D9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DF6C94-E0A6-4159-8B75-BF37CF3AC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329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540CA-B728-0B81-3DA8-BF71AAFD0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04E513-355A-0EC2-BA23-0FA3A646C9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4ECD4-9F0E-A8AB-A4DB-EAE5CE24E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FCCEFC-7A3B-1FE0-AE9A-BB9E59C53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0FDC64-5EF9-F45E-FFDC-9936076E0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257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200DB9-73F8-A938-BEE7-7F99B41167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2465C5-3619-7B10-CBF7-A83CD6C30D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DC8CE3-B1DA-D15B-2333-290347C76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916006-2CCB-3DE5-72AF-9D3D95263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603812-0C65-5711-1FA7-5F2F5E27A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993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B5A21C-EDB5-F1D6-9248-A847FEB24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ED8A43-9DA9-28CC-B1EC-C754126007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72F749-858D-7DDA-69A4-9A010D8058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09F744-02C7-47DD-A852-AA1F9CC69E6E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34BF8-0933-9D08-6DEB-EAC0930D11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62EBA4-FAE1-DA5C-751E-5C5376323C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682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0D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171DE5B-E81E-3AFF-33CA-3D6314F927F9}"/>
              </a:ext>
            </a:extLst>
          </p:cNvPr>
          <p:cNvSpPr txBox="1"/>
          <p:nvPr/>
        </p:nvSpPr>
        <p:spPr>
          <a:xfrm>
            <a:off x="269457" y="204923"/>
            <a:ext cx="9764064" cy="4616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b="1" dirty="0">
                <a:solidFill>
                  <a:schemeClr val="dk1"/>
                </a:solidFill>
                <a:latin typeface="Tenorite"/>
              </a:rPr>
              <a:t>Unit E.3 Who cares for me and how do I help others?  </a:t>
            </a:r>
          </a:p>
        </p:txBody>
      </p:sp>
      <p:sp>
        <p:nvSpPr>
          <p:cNvPr id="8" name="Google Shape;61;p14">
            <a:extLst>
              <a:ext uri="{FF2B5EF4-FFF2-40B4-BE49-F238E27FC236}">
                <a16:creationId xmlns:a16="http://schemas.microsoft.com/office/drawing/2014/main" id="{7C278DBE-DD66-A078-7261-A42865534D8A}"/>
              </a:ext>
            </a:extLst>
          </p:cNvPr>
          <p:cNvSpPr/>
          <p:nvPr/>
        </p:nvSpPr>
        <p:spPr>
          <a:xfrm>
            <a:off x="6092046" y="951206"/>
            <a:ext cx="5884748" cy="3641336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buClr>
                <a:prstClr val="black"/>
              </a:buClr>
              <a:buSzPts val="1100"/>
              <a:defRPr/>
            </a:pPr>
            <a:endParaRPr lang="en-GB" b="1" dirty="0">
              <a:solidFill>
                <a:prstClr val="black"/>
              </a:solidFill>
              <a:latin typeface="Tenorite"/>
              <a:ea typeface="Times New Roman" panose="02020603050405020304" pitchFamily="18" charset="0"/>
            </a:endParaRPr>
          </a:p>
          <a:p>
            <a:pPr marL="0" marR="0" lvl="0" indent="0" algn="ctr" defTabSz="914400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SzPts val="1100"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/>
                <a:ea typeface="Times New Roman" panose="02020603050405020304" pitchFamily="18" charset="0"/>
              </a:rPr>
              <a:t>Key Learning</a:t>
            </a:r>
            <a:endParaRPr lang="en-GB" dirty="0">
              <a:solidFill>
                <a:prstClr val="black"/>
              </a:solidFill>
              <a:latin typeface="Tenorite"/>
            </a:endParaRPr>
          </a:p>
          <a:p>
            <a:pPr>
              <a:lnSpc>
                <a:spcPct val="114999"/>
              </a:lnSpc>
              <a:defRPr/>
            </a:pPr>
            <a:r>
              <a:rPr lang="en-GB" sz="1300" dirty="0">
                <a:latin typeface="Tenorite"/>
              </a:rPr>
              <a:t>Recognise rules they are familiar with at home and at school. </a:t>
            </a:r>
          </a:p>
          <a:p>
            <a:pPr>
              <a:lnSpc>
                <a:spcPct val="114999"/>
              </a:lnSpc>
              <a:defRPr/>
            </a:pPr>
            <a:r>
              <a:rPr lang="en-GB" sz="1300" dirty="0">
                <a:latin typeface="Tenorite"/>
              </a:rPr>
              <a:t>Understand why rules are needed. </a:t>
            </a:r>
          </a:p>
          <a:p>
            <a:pPr>
              <a:lnSpc>
                <a:spcPct val="114999"/>
              </a:lnSpc>
              <a:defRPr/>
            </a:pPr>
            <a:r>
              <a:rPr lang="en-GB" sz="1300" dirty="0">
                <a:latin typeface="Tenorite"/>
              </a:rPr>
              <a:t>Discuss ways in which they can be helpful and look after others both at home and at school. </a:t>
            </a:r>
          </a:p>
          <a:p>
            <a:pPr>
              <a:lnSpc>
                <a:spcPct val="114999"/>
              </a:lnSpc>
              <a:defRPr/>
            </a:pPr>
            <a:r>
              <a:rPr lang="en-GB" sz="1300" dirty="0">
                <a:latin typeface="Tenorite"/>
              </a:rPr>
              <a:t>Talk about the importance of Jesus to Christians. Listen to and understand Bible stories about Jesus caring for others. </a:t>
            </a:r>
          </a:p>
          <a:p>
            <a:pPr>
              <a:lnSpc>
                <a:spcPct val="114999"/>
              </a:lnSpc>
              <a:defRPr/>
            </a:pPr>
            <a:r>
              <a:rPr lang="en-GB" sz="1300" dirty="0">
                <a:latin typeface="Tenorite"/>
              </a:rPr>
              <a:t>Talk about and understand the importance of Prophet Mohammed for Muslims. Listen to and understand Muslim stories about caring for others. </a:t>
            </a:r>
          </a:p>
          <a:p>
            <a:pPr>
              <a:lnSpc>
                <a:spcPct val="114999"/>
              </a:lnSpc>
              <a:defRPr/>
            </a:pPr>
            <a:r>
              <a:rPr lang="en-GB" sz="1300" dirty="0">
                <a:latin typeface="Tenorite"/>
              </a:rPr>
              <a:t>Understand that Buddhists and Hindus think it is important to care for all living things. Listen to Buddhist and Hindu stories about caring for others. </a:t>
            </a:r>
          </a:p>
          <a:p>
            <a:pPr>
              <a:lnSpc>
                <a:spcPct val="114999"/>
              </a:lnSpc>
              <a:defRPr/>
            </a:pPr>
            <a:r>
              <a:rPr lang="en-GB" sz="1300" dirty="0">
                <a:latin typeface="Tenorite"/>
              </a:rPr>
              <a:t>Find out about people in need in their local community and the wider world, who they can support through charities and fundraising. </a:t>
            </a:r>
          </a:p>
          <a:p>
            <a:pPr>
              <a:lnSpc>
                <a:spcPct val="114999"/>
              </a:lnSpc>
              <a:defRPr/>
            </a:pPr>
            <a:endParaRPr lang="en-GB" sz="1400" dirty="0">
              <a:solidFill>
                <a:prstClr val="black"/>
              </a:solidFill>
              <a:latin typeface="Tenorite"/>
            </a:endParaRPr>
          </a:p>
        </p:txBody>
      </p:sp>
      <p:sp>
        <p:nvSpPr>
          <p:cNvPr id="9" name="Google Shape;61;p14">
            <a:extLst>
              <a:ext uri="{FF2B5EF4-FFF2-40B4-BE49-F238E27FC236}">
                <a16:creationId xmlns:a16="http://schemas.microsoft.com/office/drawing/2014/main" id="{D5817F6E-FB38-8BBE-21F7-90239520F850}"/>
              </a:ext>
            </a:extLst>
          </p:cNvPr>
          <p:cNvSpPr/>
          <p:nvPr/>
        </p:nvSpPr>
        <p:spPr>
          <a:xfrm>
            <a:off x="140062" y="3121036"/>
            <a:ext cx="5844370" cy="2435867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4000"/>
              </a:lnSpc>
              <a:buClr>
                <a:schemeClr val="dk1"/>
              </a:buClr>
              <a:buSzPts val="1100"/>
            </a:pPr>
            <a:endParaRPr lang="en-GB" b="1" dirty="0">
              <a:latin typeface="Tenorite"/>
            </a:endParaRPr>
          </a:p>
          <a:p>
            <a:pPr algn="ctr">
              <a:lnSpc>
                <a:spcPct val="113999"/>
              </a:lnSpc>
              <a:buSzPts val="1100"/>
            </a:pPr>
            <a:r>
              <a:rPr lang="en-GB" b="1" dirty="0">
                <a:latin typeface="Tenorite"/>
              </a:rPr>
              <a:t>Key Questions</a:t>
            </a:r>
            <a:endParaRPr lang="en-GB" b="1" dirty="0">
              <a:effectLst/>
              <a:latin typeface="Tenorite"/>
              <a:ea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en-GB" sz="1100" kern="100" dirty="0">
                <a:latin typeface="Tenorite"/>
                <a:ea typeface="Calibri"/>
                <a:cs typeface="Calibri"/>
              </a:rPr>
              <a:t>What rules do we have at home and at school?</a:t>
            </a:r>
          </a:p>
          <a:p>
            <a:pPr>
              <a:spcAft>
                <a:spcPts val="600"/>
              </a:spcAft>
            </a:pPr>
            <a:r>
              <a:rPr lang="en-GB" sz="1100" kern="100" dirty="0">
                <a:latin typeface="Tenorite"/>
                <a:ea typeface="Calibri" panose="020F0502020204030204" pitchFamily="34" charset="0"/>
                <a:cs typeface="Calibri"/>
              </a:rPr>
              <a:t>How can we help at home and at school? </a:t>
            </a:r>
          </a:p>
          <a:p>
            <a:pPr>
              <a:spcAft>
                <a:spcPts val="600"/>
              </a:spcAft>
            </a:pPr>
            <a:r>
              <a:rPr lang="en-GB" sz="1100" kern="100" dirty="0">
                <a:latin typeface="Tenorite"/>
                <a:ea typeface="Calibri" panose="020F0502020204030204" pitchFamily="34" charset="0"/>
                <a:cs typeface="Calibri"/>
              </a:rPr>
              <a:t>How does the life and example of Jesus teach people about how to care for others? </a:t>
            </a:r>
          </a:p>
          <a:p>
            <a:pPr>
              <a:spcAft>
                <a:spcPts val="600"/>
              </a:spcAft>
            </a:pPr>
            <a:r>
              <a:rPr lang="en-GB" sz="1100" kern="100" dirty="0">
                <a:latin typeface="Tenorite"/>
                <a:ea typeface="Calibri" panose="020F0502020204030204" pitchFamily="34" charset="0"/>
                <a:cs typeface="Calibri"/>
              </a:rPr>
              <a:t>What do Jesus’ stories tell us about how we can care for others?  </a:t>
            </a:r>
          </a:p>
          <a:p>
            <a:pPr>
              <a:spcAft>
                <a:spcPts val="600"/>
              </a:spcAft>
            </a:pPr>
            <a:r>
              <a:rPr lang="en-GB" sz="1100" kern="100" dirty="0">
                <a:latin typeface="Tenorite"/>
                <a:ea typeface="Calibri" panose="020F0502020204030204" pitchFamily="34" charset="0"/>
                <a:cs typeface="Calibri"/>
              </a:rPr>
              <a:t>How does the life and example of the Prophet Mohammed teach people about caring for others? </a:t>
            </a:r>
          </a:p>
          <a:p>
            <a:pPr>
              <a:spcAft>
                <a:spcPts val="600"/>
              </a:spcAft>
            </a:pPr>
            <a:r>
              <a:rPr lang="en-GB" sz="1100" kern="100" dirty="0">
                <a:latin typeface="Tenorite"/>
                <a:ea typeface="Calibri" panose="020F0502020204030204" pitchFamily="34" charset="0"/>
                <a:cs typeface="Calibri"/>
              </a:rPr>
              <a:t>What do Buddhist stories tell us about how we can care for others? </a:t>
            </a:r>
          </a:p>
          <a:p>
            <a:pPr>
              <a:spcAft>
                <a:spcPts val="600"/>
              </a:spcAft>
            </a:pPr>
            <a:r>
              <a:rPr lang="en-GB" sz="1100" kern="100" dirty="0">
                <a:latin typeface="Tenorite"/>
                <a:ea typeface="Calibri" panose="020F0502020204030204" pitchFamily="34" charset="0"/>
                <a:cs typeface="Calibri"/>
              </a:rPr>
              <a:t>What do Hindu stories tell us about how we care for others? </a:t>
            </a:r>
          </a:p>
          <a:p>
            <a:pPr>
              <a:spcAft>
                <a:spcPts val="600"/>
              </a:spcAft>
            </a:pPr>
            <a:r>
              <a:rPr lang="en-GB" sz="1100" kern="100" dirty="0">
                <a:latin typeface="Tenorite"/>
                <a:ea typeface="Calibri" panose="020F0502020204030204" pitchFamily="34" charset="0"/>
                <a:cs typeface="Calibri"/>
              </a:rPr>
              <a:t>Who can we help in the world?</a:t>
            </a:r>
            <a:endParaRPr lang="en-GB" sz="1100" dirty="0">
              <a:latin typeface="Aptos"/>
              <a:ea typeface="Calibri" panose="020F0502020204030204" pitchFamily="34" charset="0"/>
              <a:cs typeface="Calibri"/>
            </a:endParaRPr>
          </a:p>
          <a:p>
            <a:pPr>
              <a:spcAft>
                <a:spcPts val="600"/>
              </a:spcAft>
            </a:pPr>
            <a:endParaRPr lang="en-GB" sz="1400" kern="100" dirty="0">
              <a:latin typeface="Tenorite"/>
              <a:ea typeface="Calibri" panose="020F0502020204030204" pitchFamily="34" charset="0"/>
              <a:cs typeface="Calibri"/>
            </a:endParaRPr>
          </a:p>
        </p:txBody>
      </p:sp>
      <p:sp>
        <p:nvSpPr>
          <p:cNvPr id="10" name="Google Shape;61;p14">
            <a:extLst>
              <a:ext uri="{FF2B5EF4-FFF2-40B4-BE49-F238E27FC236}">
                <a16:creationId xmlns:a16="http://schemas.microsoft.com/office/drawing/2014/main" id="{A500E655-EC87-A131-D0D1-1E32A5BFEA31}"/>
              </a:ext>
            </a:extLst>
          </p:cNvPr>
          <p:cNvSpPr/>
          <p:nvPr/>
        </p:nvSpPr>
        <p:spPr>
          <a:xfrm>
            <a:off x="6092046" y="4814845"/>
            <a:ext cx="5417069" cy="137822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buClr>
                <a:prstClr val="black"/>
              </a:buClr>
              <a:buSzPts val="1100"/>
              <a:defRPr/>
            </a:pPr>
            <a:endParaRPr lang="en-GB" b="1" dirty="0">
              <a:solidFill>
                <a:prstClr val="black"/>
              </a:solidFill>
              <a:latin typeface="Tenorite"/>
              <a:ea typeface="Times New Roman" panose="02020603050405020304" pitchFamily="18" charset="0"/>
            </a:endParaRPr>
          </a:p>
          <a:p>
            <a:pPr marL="0" marR="0" lvl="0" indent="0" algn="ctr" defTabSz="914400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SzPts val="1100"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/>
                <a:ea typeface="Times New Roman" panose="02020603050405020304" pitchFamily="18" charset="0"/>
              </a:rPr>
              <a:t>Key vocabulary</a:t>
            </a:r>
            <a:endParaRPr lang="en-GB" dirty="0">
              <a:solidFill>
                <a:prstClr val="black"/>
              </a:solidFill>
              <a:latin typeface="Tenorite"/>
            </a:endParaRPr>
          </a:p>
          <a:p>
            <a:pPr algn="ctr">
              <a:lnSpc>
                <a:spcPct val="114999"/>
              </a:lnSpc>
              <a:buSzPts val="1100"/>
              <a:defRPr/>
            </a:pPr>
            <a:r>
              <a:rPr lang="en-GB" sz="1100" dirty="0">
                <a:solidFill>
                  <a:prstClr val="black"/>
                </a:solidFill>
                <a:latin typeface="Tenorite"/>
                <a:ea typeface="Times New Roman" panose="02020603050405020304" pitchFamily="18" charset="0"/>
              </a:rPr>
              <a:t>Home, family, school, rules, helpful, good manners, care, kindness, love, duty (dharma), golden rule, treated equally, religions, Jesus, Christians, Bible, parable, God, Muslim, </a:t>
            </a:r>
            <a:r>
              <a:rPr lang="en-GB" sz="1100" dirty="0" err="1">
                <a:solidFill>
                  <a:prstClr val="black"/>
                </a:solidFill>
                <a:latin typeface="Tenorite"/>
                <a:ea typeface="Times New Roman" panose="02020603050405020304" pitchFamily="18" charset="0"/>
              </a:rPr>
              <a:t>Qu’ran</a:t>
            </a:r>
            <a:r>
              <a:rPr lang="en-GB" sz="1100" dirty="0">
                <a:solidFill>
                  <a:prstClr val="black"/>
                </a:solidFill>
                <a:latin typeface="Tenorite"/>
                <a:ea typeface="Times New Roman" panose="02020603050405020304" pitchFamily="18" charset="0"/>
              </a:rPr>
              <a:t>, Prophet Mohammed, Hindu, Buddhists, community, fundraising, charity.</a:t>
            </a:r>
            <a:endParaRPr lang="en-GB" sz="1100" dirty="0">
              <a:solidFill>
                <a:prstClr val="black"/>
              </a:solidFill>
              <a:latin typeface="Tenorite" panose="00000500000000000000" pitchFamily="2" charset="0"/>
              <a:ea typeface="Times New Roman" panose="02020603050405020304" pitchFamily="18" charset="0"/>
            </a:endParaRPr>
          </a:p>
        </p:txBody>
      </p:sp>
      <p:pic>
        <p:nvPicPr>
          <p:cNvPr id="4" name="Picture 3" descr="A black background with yellow text and a duck&#10;&#10;Description automatically generated">
            <a:extLst>
              <a:ext uri="{FF2B5EF4-FFF2-40B4-BE49-F238E27FC236}">
                <a16:creationId xmlns:a16="http://schemas.microsoft.com/office/drawing/2014/main" id="{1EB9B5B7-363C-9CFF-37BD-C63FC9F04D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24" t="20713" r="57327" b="51386"/>
          <a:stretch/>
        </p:blipFill>
        <p:spPr>
          <a:xfrm>
            <a:off x="11367356" y="5925077"/>
            <a:ext cx="604111" cy="782196"/>
          </a:xfrm>
          <a:prstGeom prst="rect">
            <a:avLst/>
          </a:prstGeom>
        </p:spPr>
      </p:pic>
      <p:sp>
        <p:nvSpPr>
          <p:cNvPr id="2" name="Google Shape;61;p14">
            <a:extLst>
              <a:ext uri="{FF2B5EF4-FFF2-40B4-BE49-F238E27FC236}">
                <a16:creationId xmlns:a16="http://schemas.microsoft.com/office/drawing/2014/main" id="{394239A9-981E-9C0C-74D3-D2890A6062F5}"/>
              </a:ext>
            </a:extLst>
          </p:cNvPr>
          <p:cNvSpPr/>
          <p:nvPr/>
        </p:nvSpPr>
        <p:spPr>
          <a:xfrm>
            <a:off x="140064" y="846412"/>
            <a:ext cx="5819526" cy="204379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buClr>
                <a:prstClr val="black"/>
              </a:buClr>
              <a:buSzPts val="1100"/>
              <a:defRPr/>
            </a:pPr>
            <a:r>
              <a:rPr lang="en-GB" b="1" dirty="0">
                <a:solidFill>
                  <a:prstClr val="black"/>
                </a:solidFill>
                <a:latin typeface="Tenorite"/>
              </a:rPr>
              <a:t>Prior learning</a:t>
            </a:r>
            <a:endParaRPr lang="en-GB" sz="1400" dirty="0">
              <a:solidFill>
                <a:prstClr val="black"/>
              </a:solidFill>
              <a:latin typeface="Tenorite"/>
              <a:ea typeface="+mn-lt"/>
              <a:cs typeface="+mn-lt"/>
            </a:endParaRPr>
          </a:p>
          <a:p>
            <a:pPr>
              <a:lnSpc>
                <a:spcPct val="114999"/>
              </a:lnSpc>
              <a:buSzPts val="1100"/>
              <a:defRPr/>
            </a:pPr>
            <a:r>
              <a:rPr lang="en-GB" sz="1200" dirty="0">
                <a:latin typeface="Tenorite"/>
                <a:ea typeface="+mn-lt"/>
                <a:cs typeface="+mn-lt"/>
              </a:rPr>
              <a:t>In nursery and pre-school settings, children will have begun to make sense of their own life story and family history. They will have started to develop positive attitudes about the difference between people. </a:t>
            </a:r>
          </a:p>
          <a:p>
            <a:pPr>
              <a:lnSpc>
                <a:spcPct val="114999"/>
              </a:lnSpc>
              <a:buSzPts val="1100"/>
              <a:defRPr/>
            </a:pPr>
            <a:r>
              <a:rPr lang="en-GB" sz="1200" dirty="0">
                <a:latin typeface="Tenorite"/>
                <a:ea typeface="+mn-lt"/>
                <a:cs typeface="+mn-lt"/>
              </a:rPr>
              <a:t>They will also have started to develop a sense of responsibility and membership of a community. They will have started to talk about their feelings using words like ‘happy’, ‘sad’, ‘angry’ and ‘worried’. </a:t>
            </a:r>
            <a:endParaRPr lang="en-GB" sz="1200" dirty="0">
              <a:latin typeface="Tenorite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71843C-680F-2EED-0C96-4D2D5350F292}"/>
              </a:ext>
            </a:extLst>
          </p:cNvPr>
          <p:cNvSpPr txBox="1"/>
          <p:nvPr/>
        </p:nvSpPr>
        <p:spPr>
          <a:xfrm>
            <a:off x="6537743" y="6461052"/>
            <a:ext cx="50851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Tenorite" panose="00000500000000000000" pitchFamily="2" charset="0"/>
              </a:rPr>
              <a:t>Knowledge Organiser for Believing and Belonging © Pennine Learning Associates Ltd</a:t>
            </a:r>
          </a:p>
        </p:txBody>
      </p:sp>
      <p:sp>
        <p:nvSpPr>
          <p:cNvPr id="12" name="Google Shape;61;p14">
            <a:extLst>
              <a:ext uri="{FF2B5EF4-FFF2-40B4-BE49-F238E27FC236}">
                <a16:creationId xmlns:a16="http://schemas.microsoft.com/office/drawing/2014/main" id="{77E6A8ED-B2CB-43CA-0DC0-9C2728366A04}"/>
              </a:ext>
            </a:extLst>
          </p:cNvPr>
          <p:cNvSpPr/>
          <p:nvPr/>
        </p:nvSpPr>
        <p:spPr>
          <a:xfrm>
            <a:off x="269457" y="5802111"/>
            <a:ext cx="5691205" cy="79118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-GB" b="1" kern="0" dirty="0">
                <a:effectLst/>
                <a:latin typeface="Tenorite" panose="00000500000000000000" pitchFamily="2" charset="0"/>
                <a:ea typeface="Calibri" panose="020F0502020204030204" pitchFamily="34" charset="0"/>
                <a:cs typeface="Calibri" panose="020F0502020204030204" pitchFamily="34" charset="0"/>
              </a:rPr>
              <a:t>Transferable Question </a:t>
            </a:r>
          </a:p>
          <a:p>
            <a:pPr>
              <a:lnSpc>
                <a:spcPct val="115000"/>
              </a:lnSpc>
            </a:pPr>
            <a:r>
              <a:rPr lang="en-GB" sz="1400" kern="100" dirty="0">
                <a:latin typeface="Tenorite"/>
                <a:ea typeface="Calibri"/>
                <a:cs typeface="Calibri"/>
              </a:rPr>
              <a:t>How do we know the right thing to do?</a:t>
            </a:r>
            <a:endParaRPr lang="en-GB" sz="1400" kern="100" dirty="0">
              <a:effectLst/>
              <a:latin typeface="Tenorite" panose="00000500000000000000" pitchFamily="2" charset="0"/>
              <a:ea typeface="Calibri" panose="020F0502020204030204" pitchFamily="34" charset="0"/>
              <a:cs typeface="Calibri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1D20ADE-44E5-0234-015C-3C7BDC024C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6617" y="87875"/>
            <a:ext cx="845942" cy="752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3550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419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Tenorite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Womack</dc:creator>
  <cp:lastModifiedBy>Lisa Almunshi</cp:lastModifiedBy>
  <cp:revision>303</cp:revision>
  <dcterms:created xsi:type="dcterms:W3CDTF">2024-03-26T17:19:45Z</dcterms:created>
  <dcterms:modified xsi:type="dcterms:W3CDTF">2026-03-17T18:45:06Z</dcterms:modified>
</cp:coreProperties>
</file>